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70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8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0720D-D20F-BF4D-812A-D4A850C6C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95B8D1-8221-AB4F-ABFB-E9FB57CA8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45799-231C-6C4A-AB5F-B556409AB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B0601-62AA-9E4F-B006-F02FD2E4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5F3A0-99C8-4F48-AC8E-5DE816204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3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D4A9-1204-0445-8514-896FDD6AC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ECED4B-D290-9D45-8C9B-E254036CF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71E73-45A8-9742-90FF-119748BC8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97B2B-23E7-CE42-B3B5-651B00AE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1DB0A-980D-5945-84E6-B25020D91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33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95CBC6-7F56-F749-B95C-47C3DD703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48E6F-986F-E440-8620-79DDD2F89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EFE00-1876-474E-9418-355339973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A1EF0-3A22-E84B-B91A-0B3FC93F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8B3BAF-454F-1D41-A57F-2F369D7DE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6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8BAA7-5432-A347-A14A-5D1029F79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041F0-B9F6-0D4E-8535-008116403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A5177-9217-0949-97AF-5B510022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21013-F55A-B24C-BA3A-8D102E918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06459-1220-264E-92B8-605CD8AD8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64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24585-C2C1-C342-A058-84ABF649A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07F47-3513-B54E-93C5-DD2D40379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3C31B-390D-F746-A241-078C78C87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536C2-7D69-2747-8E8E-FB0BCC264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5C9CE-B5B9-D848-9B2A-2EE2D51C3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75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475ED-E56A-7B4D-B37A-F69B7A404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05C79-36ED-C84C-9133-B6B8FD32E9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93D41D-A721-974A-9410-C02DB5D25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52CCA3-C178-5E40-880D-7D48EE31B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E811AF-AFA4-684D-8D36-A93FAF03D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EFABE-1E50-7347-8EC4-EA2DAF06C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9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BA53F-CC8E-1840-953B-87F617FBB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10676D-C123-2149-B293-4DCB7161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D9AF18-63D4-5642-8AE8-2BE5AF7F4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F0B700-3E35-8F4C-BEC7-BDBD03BA4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0CF759-2294-9942-9D8C-CE8E481EB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725376-5890-ED41-BEAE-CCC42600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6E66B3-34DC-374A-89CE-4FAE06F4F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0D2507-CDA6-B74A-801D-F78C55431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93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9C23B-229A-2E48-AC87-7D9AEED2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739EB-36E0-6348-A0E6-D903E6C7B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6F6F78-C1AB-B44F-923A-AE28491C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6D21D-35B7-634B-B7B3-545FAB275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23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083AF4-0203-3C40-B3C1-F0845908D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6201F6-B52C-6C4A-8A4F-697C9821E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FC57D-B5CC-234A-832C-48B00DB3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154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787FE-4085-9746-96C9-E1124926C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23EF3-D32F-8B4A-95AF-B49B6585A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5A40F-1FCE-B648-A36B-F27757474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78DBC-3FB9-3E44-8C45-B9688CC89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EDA0E4-B47D-2C45-BA47-7617AE595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CCF6B-30A1-9645-80BD-61B3D4960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1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9261A-386E-DB42-8EAF-08BF1BCEC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830E1-A4AE-254B-808F-27BE875B6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9A70E9-DFD3-9546-8D22-CD00FE1F13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3D313-A327-034E-9927-86A5CF408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61E40-69DF-5C4A-8FEA-CCE3CCD95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54FC83-E8E6-0B4E-81AC-9D7D0F49F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88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9448B8-9C71-6E48-A856-F0FE60C4F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F5AF9-7708-7F49-8ACB-C952BC6E5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D0540-000C-9447-90CF-B082A2C5F2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15639-10CF-BC48-8D0B-DA1E4046ED68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C9950-79E6-7543-BA30-A873608DE1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C120A-03E2-B446-82AB-7BF3CAC233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8F77C-A6A5-2142-9A56-059A830A0B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39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allrisebook.com/?utm_campaign=working-with-me&amp;utm_medium=file&amp;utm_source=toolki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9AAFD1F-4A45-954D-99AC-F6CC9FD93E3E}"/>
              </a:ext>
            </a:extLst>
          </p:cNvPr>
          <p:cNvSpPr txBox="1"/>
          <p:nvPr/>
        </p:nvSpPr>
        <p:spPr>
          <a:xfrm>
            <a:off x="437144" y="465113"/>
            <a:ext cx="52353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PT Sans" panose="020B0503020203020204" pitchFamily="34" charset="77"/>
              </a:rPr>
              <a:t>How to work with Ivan Iverson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32555-E09D-1A4E-81A1-185311748D62}"/>
              </a:ext>
            </a:extLst>
          </p:cNvPr>
          <p:cNvSpPr txBox="1"/>
          <p:nvPr/>
        </p:nvSpPr>
        <p:spPr>
          <a:xfrm>
            <a:off x="437144" y="1016411"/>
            <a:ext cx="5307835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PT Sans" panose="020B0503020203020204" pitchFamily="34" charset="77"/>
              </a:rPr>
              <a:t>Background and Interests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</a:rPr>
              <a:t>From Atlanta, Georgia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</a:rPr>
              <a:t>2 kids: Aubrey (5) and Bo (3)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</a:rPr>
              <a:t>I love playing basketball. Hiking is a close second.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200" dirty="0">
              <a:latin typeface="PT Sans" panose="020B0503020203020204" pitchFamily="34" charset="77"/>
            </a:endParaRPr>
          </a:p>
          <a:p>
            <a:endParaRPr lang="en-US" dirty="0">
              <a:latin typeface="PT Sans" panose="020B0503020203020204" pitchFamily="34" charset="77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93746C-501A-B14D-8BA7-7C2A7C638014}"/>
              </a:ext>
            </a:extLst>
          </p:cNvPr>
          <p:cNvSpPr txBox="1"/>
          <p:nvPr/>
        </p:nvSpPr>
        <p:spPr>
          <a:xfrm>
            <a:off x="8065542" y="572487"/>
            <a:ext cx="37276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PT Sans" panose="020B0503020203020204" pitchFamily="34" charset="77"/>
              </a:rPr>
              <a:t>MBTI: INTJ │ Enneagram Type 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D6B6BE-A4E9-F14F-8BEC-FB2C1FC46D0C}"/>
              </a:ext>
            </a:extLst>
          </p:cNvPr>
          <p:cNvSpPr txBox="1"/>
          <p:nvPr/>
        </p:nvSpPr>
        <p:spPr>
          <a:xfrm>
            <a:off x="437144" y="2111349"/>
            <a:ext cx="5787162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R="0" lvl="0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Work Profile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learn primarily through discussion.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am very direct and may come off as too blunt, please tell me if this happens. </a:t>
            </a:r>
          </a:p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am very punctual, being late is a pet peeve.</a:t>
            </a:r>
          </a:p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  <a:ea typeface="Times New Roman" panose="02020603050405020304" pitchFamily="18" charset="0"/>
              </a:rPr>
              <a:t>Please share your pet peeves with me so we can build a solid work relationship. </a:t>
            </a:r>
            <a:endParaRPr lang="en-US" sz="1200" dirty="0">
              <a:effectLst/>
              <a:latin typeface="PT Sans" panose="020B0503020203020204" pitchFamily="34" charset="77"/>
              <a:ea typeface="Times New Roman" panose="02020603050405020304" pitchFamily="18" charset="0"/>
            </a:endParaRPr>
          </a:p>
          <a:p>
            <a:endParaRPr lang="en-US" sz="1400" dirty="0">
              <a:latin typeface="PT Sans" panose="020B0503020203020204" pitchFamily="34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2D4A1F-86FA-D240-8879-BFEC9D814809}"/>
              </a:ext>
            </a:extLst>
          </p:cNvPr>
          <p:cNvSpPr txBox="1"/>
          <p:nvPr/>
        </p:nvSpPr>
        <p:spPr>
          <a:xfrm>
            <a:off x="6293730" y="1014732"/>
            <a:ext cx="5599610" cy="24468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600"/>
              </a:spcAft>
            </a:pPr>
            <a:r>
              <a:rPr lang="en-US" sz="1400" dirty="0">
                <a:solidFill>
                  <a:schemeClr val="accent1">
                    <a:lumMod val="75000"/>
                  </a:schemeClr>
                </a:solidFill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Working Style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It is critically important for me to understand the “big picture.”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don’t like to work late at the office. 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usually start checking emails around 7 am and stop around 11:00 pm.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My most productive hours are early in the morning.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My least productive time is 4:30-6:30 pm – I try to exercise during this time.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am unavailable during dinner hours on Friday evenings.   </a:t>
            </a:r>
          </a:p>
          <a:p>
            <a:pPr marL="285750" marR="0" lvl="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My door is usually closed because I am listening to music, so please come in! </a:t>
            </a:r>
          </a:p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effectLst/>
                <a:latin typeface="PT Sans" panose="020B0503020203020204" pitchFamily="34" charset="77"/>
                <a:ea typeface="Times New Roman" panose="02020603050405020304" pitchFamily="18" charset="0"/>
              </a:rPr>
              <a:t>I don’t mind weekend emails, just be clear about deadlines and goals.</a:t>
            </a:r>
          </a:p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  <a:ea typeface="Times New Roman" panose="02020603050405020304" pitchFamily="18" charset="0"/>
              </a:rPr>
              <a:t>I prefer concrete examples when receiving feedback.</a:t>
            </a:r>
          </a:p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PT Sans" panose="020B0503020203020204" pitchFamily="34" charset="77"/>
                <a:ea typeface="Times New Roman" panose="02020603050405020304" pitchFamily="18" charset="0"/>
              </a:rPr>
              <a:t>Be direct with me, I am not good with hints.   </a:t>
            </a:r>
            <a:endParaRPr lang="en-US" sz="1200" dirty="0">
              <a:effectLst/>
              <a:latin typeface="PT Sans" panose="020B0503020203020204" pitchFamily="34" charset="77"/>
              <a:ea typeface="Times New Roman" panose="02020603050405020304" pitchFamily="18" charset="0"/>
            </a:endParaRPr>
          </a:p>
          <a:p>
            <a:endParaRPr lang="en-US" sz="1400" dirty="0">
              <a:latin typeface="PT Sans" panose="020B0503020203020204" pitchFamily="34" charset="77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113BAF9-6FD1-2942-B533-D2FAB036CC90}"/>
              </a:ext>
            </a:extLst>
          </p:cNvPr>
          <p:cNvCxnSpPr/>
          <p:nvPr/>
        </p:nvCxnSpPr>
        <p:spPr>
          <a:xfrm>
            <a:off x="628295" y="4086152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A6957E0-BC79-6D46-B342-6C34FD106073}"/>
              </a:ext>
            </a:extLst>
          </p:cNvPr>
          <p:cNvCxnSpPr/>
          <p:nvPr/>
        </p:nvCxnSpPr>
        <p:spPr>
          <a:xfrm>
            <a:off x="628295" y="4631436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EACA60A-DBBE-4D4C-8991-FDF18D8E7167}"/>
              </a:ext>
            </a:extLst>
          </p:cNvPr>
          <p:cNvCxnSpPr/>
          <p:nvPr/>
        </p:nvCxnSpPr>
        <p:spPr>
          <a:xfrm>
            <a:off x="628295" y="5143165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BCC9406-736C-7141-91DB-F267DBAD3586}"/>
              </a:ext>
            </a:extLst>
          </p:cNvPr>
          <p:cNvCxnSpPr/>
          <p:nvPr/>
        </p:nvCxnSpPr>
        <p:spPr>
          <a:xfrm>
            <a:off x="628295" y="5680060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BB786E4-7270-0E4D-B438-1A3E626F00C0}"/>
              </a:ext>
            </a:extLst>
          </p:cNvPr>
          <p:cNvCxnSpPr/>
          <p:nvPr/>
        </p:nvCxnSpPr>
        <p:spPr>
          <a:xfrm>
            <a:off x="6405088" y="4064442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8863A38-798F-DB41-AC59-109294C935EA}"/>
              </a:ext>
            </a:extLst>
          </p:cNvPr>
          <p:cNvCxnSpPr/>
          <p:nvPr/>
        </p:nvCxnSpPr>
        <p:spPr>
          <a:xfrm>
            <a:off x="6405088" y="4609726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90498BE-B1CC-D440-A20B-03D4D368742F}"/>
              </a:ext>
            </a:extLst>
          </p:cNvPr>
          <p:cNvCxnSpPr/>
          <p:nvPr/>
        </p:nvCxnSpPr>
        <p:spPr>
          <a:xfrm>
            <a:off x="6405087" y="5121455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1C53F95-1B0C-C843-88AE-1B557375EA9C}"/>
              </a:ext>
            </a:extLst>
          </p:cNvPr>
          <p:cNvCxnSpPr/>
          <p:nvPr/>
        </p:nvCxnSpPr>
        <p:spPr>
          <a:xfrm>
            <a:off x="6405087" y="5658350"/>
            <a:ext cx="5307835" cy="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DE01FBB8-59CE-BB42-882C-5203E26D71C2}"/>
              </a:ext>
            </a:extLst>
          </p:cNvPr>
          <p:cNvSpPr txBox="1"/>
          <p:nvPr/>
        </p:nvSpPr>
        <p:spPr>
          <a:xfrm>
            <a:off x="2357087" y="3522511"/>
            <a:ext cx="1989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PT Sans" panose="020B0503020203020204" pitchFamily="34" charset="77"/>
              </a:rPr>
              <a:t>Learning and Teaching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3AAE5C5-EE15-C54F-937A-96EFF2F57A1B}"/>
              </a:ext>
            </a:extLst>
          </p:cNvPr>
          <p:cNvSpPr txBox="1"/>
          <p:nvPr/>
        </p:nvSpPr>
        <p:spPr>
          <a:xfrm>
            <a:off x="6405087" y="4168074"/>
            <a:ext cx="19479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Taking a break and coming back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1BC2F6-84F0-4040-9C7D-C48719870C12}"/>
              </a:ext>
            </a:extLst>
          </p:cNvPr>
          <p:cNvSpPr txBox="1"/>
          <p:nvPr/>
        </p:nvSpPr>
        <p:spPr>
          <a:xfrm>
            <a:off x="10651777" y="4180464"/>
            <a:ext cx="11192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Pushing Through</a:t>
            </a:r>
          </a:p>
        </p:txBody>
      </p:sp>
      <p:sp>
        <p:nvSpPr>
          <p:cNvPr id="20" name="Isosceles Triangle 26">
            <a:extLst>
              <a:ext uri="{FF2B5EF4-FFF2-40B4-BE49-F238E27FC236}">
                <a16:creationId xmlns:a16="http://schemas.microsoft.com/office/drawing/2014/main" id="{99F9842D-44B1-B342-902A-A517D3D0E63F}"/>
              </a:ext>
            </a:extLst>
          </p:cNvPr>
          <p:cNvSpPr/>
          <p:nvPr/>
        </p:nvSpPr>
        <p:spPr>
          <a:xfrm>
            <a:off x="7833106" y="3900632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465C8C5-C639-B646-ACD7-51169A779BB6}"/>
              </a:ext>
            </a:extLst>
          </p:cNvPr>
          <p:cNvSpPr txBox="1"/>
          <p:nvPr/>
        </p:nvSpPr>
        <p:spPr>
          <a:xfrm>
            <a:off x="6448208" y="4648622"/>
            <a:ext cx="92525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Starting Early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397B2A-DF24-6E42-8A92-D6573A94E6F3}"/>
              </a:ext>
            </a:extLst>
          </p:cNvPr>
          <p:cNvSpPr txBox="1"/>
          <p:nvPr/>
        </p:nvSpPr>
        <p:spPr>
          <a:xfrm>
            <a:off x="10815283" y="4629036"/>
            <a:ext cx="9589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Finishing Late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B8B2041-0FE2-6A46-A4A7-FEBEB3622A85}"/>
              </a:ext>
            </a:extLst>
          </p:cNvPr>
          <p:cNvSpPr txBox="1"/>
          <p:nvPr/>
        </p:nvSpPr>
        <p:spPr>
          <a:xfrm>
            <a:off x="6448208" y="5026235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Scheduled Meetings</a:t>
            </a:r>
            <a:r>
              <a:rPr lang="en-US" dirty="0">
                <a:latin typeface="PT Sans" panose="020B0503020203020204" pitchFamily="34" charset="77"/>
              </a:rPr>
              <a:t>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C04258-648C-2445-B57B-7F4574510EF0}"/>
              </a:ext>
            </a:extLst>
          </p:cNvPr>
          <p:cNvSpPr txBox="1"/>
          <p:nvPr/>
        </p:nvSpPr>
        <p:spPr>
          <a:xfrm>
            <a:off x="10324764" y="5201602"/>
            <a:ext cx="14366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Corridor Conversations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C691BE0-7518-8242-9446-6C5E473AF4CB}"/>
              </a:ext>
            </a:extLst>
          </p:cNvPr>
          <p:cNvSpPr txBox="1"/>
          <p:nvPr/>
        </p:nvSpPr>
        <p:spPr>
          <a:xfrm>
            <a:off x="6448016" y="5709570"/>
            <a:ext cx="301556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Like own space and working within own time frame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6228670-A554-FE48-8328-8F32E381FEE3}"/>
              </a:ext>
            </a:extLst>
          </p:cNvPr>
          <p:cNvSpPr txBox="1"/>
          <p:nvPr/>
        </p:nvSpPr>
        <p:spPr>
          <a:xfrm>
            <a:off x="9742618" y="5686391"/>
            <a:ext cx="214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Like to work with others and prefer </a:t>
            </a:r>
          </a:p>
          <a:p>
            <a:r>
              <a:rPr lang="en-US" sz="1000" dirty="0">
                <a:latin typeface="PT Sans" panose="020B0503020203020204" pitchFamily="34" charset="77"/>
              </a:rPr>
              <a:t>“war rooms” if possible</a:t>
            </a:r>
          </a:p>
        </p:txBody>
      </p:sp>
      <p:sp>
        <p:nvSpPr>
          <p:cNvPr id="27" name="Isosceles Triangle 35">
            <a:extLst>
              <a:ext uri="{FF2B5EF4-FFF2-40B4-BE49-F238E27FC236}">
                <a16:creationId xmlns:a16="http://schemas.microsoft.com/office/drawing/2014/main" id="{56F4D733-ADC3-3546-99B0-879B63F0F5B2}"/>
              </a:ext>
            </a:extLst>
          </p:cNvPr>
          <p:cNvSpPr/>
          <p:nvPr/>
        </p:nvSpPr>
        <p:spPr>
          <a:xfrm>
            <a:off x="7325371" y="4457554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28" name="Isosceles Triangle 36">
            <a:extLst>
              <a:ext uri="{FF2B5EF4-FFF2-40B4-BE49-F238E27FC236}">
                <a16:creationId xmlns:a16="http://schemas.microsoft.com/office/drawing/2014/main" id="{60B1B887-9E43-7E44-86C8-D85B84464D71}"/>
              </a:ext>
            </a:extLst>
          </p:cNvPr>
          <p:cNvSpPr/>
          <p:nvPr/>
        </p:nvSpPr>
        <p:spPr>
          <a:xfrm>
            <a:off x="10565630" y="4974908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29" name="Isosceles Triangle 37">
            <a:extLst>
              <a:ext uri="{FF2B5EF4-FFF2-40B4-BE49-F238E27FC236}">
                <a16:creationId xmlns:a16="http://schemas.microsoft.com/office/drawing/2014/main" id="{4F118C7A-FDA1-0742-879F-F41F275E7F10}"/>
              </a:ext>
            </a:extLst>
          </p:cNvPr>
          <p:cNvSpPr/>
          <p:nvPr/>
        </p:nvSpPr>
        <p:spPr>
          <a:xfrm>
            <a:off x="6886789" y="5515079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T Sans" panose="020B0503020203020204" pitchFamily="34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BCDF0F-7C26-C940-BB04-79CFF848ACB3}"/>
              </a:ext>
            </a:extLst>
          </p:cNvPr>
          <p:cNvSpPr txBox="1"/>
          <p:nvPr/>
        </p:nvSpPr>
        <p:spPr>
          <a:xfrm>
            <a:off x="8209636" y="3455011"/>
            <a:ext cx="1768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1">
                    <a:lumMod val="75000"/>
                  </a:schemeClr>
                </a:solidFill>
                <a:latin typeface="PT Sans" panose="020B0503020203020204" pitchFamily="34" charset="77"/>
              </a:rPr>
              <a:t>Working Preferences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78EF099-DA44-2542-9219-F4F071D61A46}"/>
              </a:ext>
            </a:extLst>
          </p:cNvPr>
          <p:cNvSpPr txBox="1"/>
          <p:nvPr/>
        </p:nvSpPr>
        <p:spPr>
          <a:xfrm>
            <a:off x="706438" y="4163001"/>
            <a:ext cx="23180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Real-time feedback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2892269-1B32-4847-B312-D813114E4672}"/>
              </a:ext>
            </a:extLst>
          </p:cNvPr>
          <p:cNvSpPr txBox="1"/>
          <p:nvPr/>
        </p:nvSpPr>
        <p:spPr>
          <a:xfrm>
            <a:off x="4252656" y="4180464"/>
            <a:ext cx="17732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Scheduled feedback sessions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9FB51AA-B2AA-5643-8F23-B493CFCC6A4B}"/>
              </a:ext>
            </a:extLst>
          </p:cNvPr>
          <p:cNvSpPr txBox="1"/>
          <p:nvPr/>
        </p:nvSpPr>
        <p:spPr>
          <a:xfrm>
            <a:off x="628295" y="4654806"/>
            <a:ext cx="19479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Constructive feedback on what I</a:t>
            </a:r>
          </a:p>
          <a:p>
            <a:r>
              <a:rPr lang="en-US" sz="1000" dirty="0">
                <a:latin typeface="PT Sans" panose="020B0503020203020204" pitchFamily="34" charset="77"/>
              </a:rPr>
              <a:t>could do better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CB7493D-9188-1948-B947-D60CD98F5602}"/>
              </a:ext>
            </a:extLst>
          </p:cNvPr>
          <p:cNvSpPr txBox="1"/>
          <p:nvPr/>
        </p:nvSpPr>
        <p:spPr>
          <a:xfrm>
            <a:off x="3736489" y="4676443"/>
            <a:ext cx="232467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Reinforcement of things I’m doing well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D598899-E680-F947-9F9C-E676F0992005}"/>
              </a:ext>
            </a:extLst>
          </p:cNvPr>
          <p:cNvSpPr txBox="1"/>
          <p:nvPr/>
        </p:nvSpPr>
        <p:spPr>
          <a:xfrm>
            <a:off x="706438" y="5141655"/>
            <a:ext cx="8483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In the office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6D3C7C3-36A7-E046-8BD2-E819E6901295}"/>
              </a:ext>
            </a:extLst>
          </p:cNvPr>
          <p:cNvSpPr txBox="1"/>
          <p:nvPr/>
        </p:nvSpPr>
        <p:spPr>
          <a:xfrm>
            <a:off x="4008999" y="5149627"/>
            <a:ext cx="201529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Out of the office (coffee or lunch)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913164C-FB49-7741-A9E5-7913A78EEC14}"/>
              </a:ext>
            </a:extLst>
          </p:cNvPr>
          <p:cNvSpPr txBox="1"/>
          <p:nvPr/>
        </p:nvSpPr>
        <p:spPr>
          <a:xfrm>
            <a:off x="4008999" y="5752888"/>
            <a:ext cx="20201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I am comfortable giving feedback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23AD9EE-3C00-6C46-8DD1-ADD40C524231}"/>
              </a:ext>
            </a:extLst>
          </p:cNvPr>
          <p:cNvSpPr txBox="1"/>
          <p:nvPr/>
        </p:nvSpPr>
        <p:spPr>
          <a:xfrm>
            <a:off x="666716" y="5757765"/>
            <a:ext cx="2265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latin typeface="PT Sans" panose="020B0503020203020204" pitchFamily="34" charset="77"/>
              </a:rPr>
              <a:t>I am less comfortable giving feedback</a:t>
            </a:r>
          </a:p>
        </p:txBody>
      </p:sp>
      <p:sp>
        <p:nvSpPr>
          <p:cNvPr id="39" name="Isosceles Triangle 48">
            <a:extLst>
              <a:ext uri="{FF2B5EF4-FFF2-40B4-BE49-F238E27FC236}">
                <a16:creationId xmlns:a16="http://schemas.microsoft.com/office/drawing/2014/main" id="{7613EC21-2FD5-9B43-8F4A-55F83942A915}"/>
              </a:ext>
            </a:extLst>
          </p:cNvPr>
          <p:cNvSpPr/>
          <p:nvPr/>
        </p:nvSpPr>
        <p:spPr>
          <a:xfrm>
            <a:off x="1854832" y="3961991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40" name="Isosceles Triangle 49">
            <a:extLst>
              <a:ext uri="{FF2B5EF4-FFF2-40B4-BE49-F238E27FC236}">
                <a16:creationId xmlns:a16="http://schemas.microsoft.com/office/drawing/2014/main" id="{7FBEBC26-8111-8E4A-8DB3-3586F9E6ADC8}"/>
              </a:ext>
            </a:extLst>
          </p:cNvPr>
          <p:cNvSpPr/>
          <p:nvPr/>
        </p:nvSpPr>
        <p:spPr>
          <a:xfrm>
            <a:off x="4111591" y="4468601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41" name="Isosceles Triangle 50">
            <a:extLst>
              <a:ext uri="{FF2B5EF4-FFF2-40B4-BE49-F238E27FC236}">
                <a16:creationId xmlns:a16="http://schemas.microsoft.com/office/drawing/2014/main" id="{9F6B7D63-3F68-6C47-8E1C-47ED6738A5D5}"/>
              </a:ext>
            </a:extLst>
          </p:cNvPr>
          <p:cNvSpPr/>
          <p:nvPr/>
        </p:nvSpPr>
        <p:spPr>
          <a:xfrm>
            <a:off x="2266275" y="4996618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42" name="Isosceles Triangle 51">
            <a:extLst>
              <a:ext uri="{FF2B5EF4-FFF2-40B4-BE49-F238E27FC236}">
                <a16:creationId xmlns:a16="http://schemas.microsoft.com/office/drawing/2014/main" id="{DD68717C-E308-1240-8D89-B508DE023F2F}"/>
              </a:ext>
            </a:extLst>
          </p:cNvPr>
          <p:cNvSpPr/>
          <p:nvPr/>
        </p:nvSpPr>
        <p:spPr>
          <a:xfrm>
            <a:off x="2391163" y="5536789"/>
            <a:ext cx="232435" cy="225984"/>
          </a:xfrm>
          <a:prstGeom prst="triangl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PT Sans" panose="020B0503020203020204" pitchFamily="34" charset="77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BFBBF8A-CEE2-FA43-9FA8-6A7096C6777B}"/>
              </a:ext>
            </a:extLst>
          </p:cNvPr>
          <p:cNvSpPr/>
          <p:nvPr/>
        </p:nvSpPr>
        <p:spPr>
          <a:xfrm>
            <a:off x="10445858" y="1"/>
            <a:ext cx="1746143" cy="4303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PT Sans" panose="020B0503020203020204" pitchFamily="34" charset="77"/>
              </a:rPr>
              <a:t>SAMPLE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E1F2469-90DC-EE38-7047-C7C1DB9AC497}"/>
              </a:ext>
            </a:extLst>
          </p:cNvPr>
          <p:cNvSpPr txBox="1"/>
          <p:nvPr/>
        </p:nvSpPr>
        <p:spPr>
          <a:xfrm>
            <a:off x="329787" y="6520169"/>
            <a:ext cx="39228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PT Sans" panose="020B0503020203020204" pitchFamily="34" charset="77"/>
                <a:hlinkClick r:id="rId2"/>
              </a:rPr>
              <a:t>AllRiseBook.com</a:t>
            </a:r>
            <a:r>
              <a:rPr lang="en-US" sz="800" dirty="0">
                <a:latin typeface="PT Sans" panose="020B0503020203020204" pitchFamily="34" charset="77"/>
              </a:rPr>
              <a:t> © 2022 Ben Sachs and The Landing Group LLC.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01492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829</TotalTime>
  <Words>327</Words>
  <Application>Microsoft Macintosh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PT Sans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Ben Sachs, The Landing Group</dc:creator>
  <cp:keywords/>
  <dc:description/>
  <cp:lastModifiedBy>Sachs, Benjamin</cp:lastModifiedBy>
  <cp:revision>8</cp:revision>
  <cp:lastPrinted>2022-11-13T00:44:02Z</cp:lastPrinted>
  <dcterms:created xsi:type="dcterms:W3CDTF">2022-01-12T00:03:32Z</dcterms:created>
  <dcterms:modified xsi:type="dcterms:W3CDTF">2024-02-14T15:46:16Z</dcterms:modified>
  <cp:category/>
</cp:coreProperties>
</file>